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6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13004800" cy="7302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eff Boykin" initials="" lastIdx="18" clrIdx="0"/>
  <p:cmAuthor id="1" name="Brandon Burroughs" initials="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3A933755-A6EA-4FBD-81DA-5A93F43A6428}">
  <a:tblStyle styleId="{3A933755-A6EA-4FBD-81DA-5A93F43A6428}" styleName="Table_0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5" d="100"/>
          <a:sy n="95" d="100"/>
        </p:scale>
        <p:origin x="-136" y="-264"/>
      </p:cViewPr>
      <p:guideLst>
        <p:guide orient="horz" pos="2300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printerSettings" Target="printerSettings/printerSettings1.bin"/><Relationship Id="rId62" Type="http://schemas.openxmlformats.org/officeDocument/2006/relationships/commentAuthors" Target="commentAuthor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0" marR="0" lvl="1" indent="228600" algn="l" rtl="0">
              <a:spcBef>
                <a:spcPts val="0"/>
              </a:spcBef>
              <a:defRPr/>
            </a:lvl2pPr>
            <a:lvl3pPr marL="0" marR="0" lvl="2" indent="457200" algn="l" rtl="0">
              <a:spcBef>
                <a:spcPts val="0"/>
              </a:spcBef>
              <a:defRPr/>
            </a:lvl3pPr>
            <a:lvl4pPr marL="0" marR="0" lvl="3" indent="685800" algn="l" rtl="0">
              <a:spcBef>
                <a:spcPts val="0"/>
              </a:spcBef>
              <a:defRPr/>
            </a:lvl4pPr>
            <a:lvl5pPr marL="0" marR="0" lvl="4" indent="914400" algn="l" rtl="0">
              <a:spcBef>
                <a:spcPts val="0"/>
              </a:spcBef>
              <a:defRPr/>
            </a:lvl5pPr>
            <a:lvl6pPr marL="0" marR="0" lvl="5" indent="1143000" algn="l" rtl="0">
              <a:spcBef>
                <a:spcPts val="0"/>
              </a:spcBef>
              <a:defRPr/>
            </a:lvl6pPr>
            <a:lvl7pPr marL="0" marR="0" lvl="6" indent="1371600" algn="l" rtl="0">
              <a:spcBef>
                <a:spcPts val="0"/>
              </a:spcBef>
              <a:defRPr/>
            </a:lvl7pPr>
            <a:lvl8pPr marL="0" marR="0" lvl="7" indent="1600200" algn="l" rtl="0">
              <a:spcBef>
                <a:spcPts val="0"/>
              </a:spcBef>
              <a:defRPr/>
            </a:lvl8pPr>
            <a:lvl9pPr marL="0" marR="0" lvl="8" indent="182880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442513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7" name="Shape 39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4" name="Shape 40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0" name="Shape 4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6" name="Shape 4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8" name="Shape 4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5" name="Shape 46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1" name="Shape 47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7" name="Shape 47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3" name="Shape 48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0" name="Shape 49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6" name="Shape 49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2" name="Shape 50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0" name="Shape 52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26" name="Shape 5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2" name="Shape 53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0" name="Shape 5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62" name="Shape 5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74" name="Shape 5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7" name="Shape 5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5" name="Shape 5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000000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hape 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2" name="Shape 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13" name="Shape 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4999" y="762000"/>
            <a:ext cx="2832101" cy="30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Smart Phone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hape 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5"/>
            <a:ext cx="4043866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699" cy="551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500" cy="545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Shape 6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1" name="Shape 6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2" name="Shape 62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63" name="Shape 63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r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hape 6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7" name="Shape 6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8" name="Shape 68"/>
          <p:cNvSpPr/>
          <p:nvPr/>
        </p:nvSpPr>
        <p:spPr>
          <a:xfrm>
            <a:off x="655827" y="2307725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4386428" y="2303347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7409003" y="2423731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llout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hape 72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73" name="Shape 73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74" name="Shape 74"/>
          <p:cNvGrpSpPr/>
          <p:nvPr/>
        </p:nvGrpSpPr>
        <p:grpSpPr>
          <a:xfrm>
            <a:off x="635000" y="1828800"/>
            <a:ext cx="1270001" cy="1270001"/>
            <a:chOff x="0" y="0"/>
            <a:chExt cx="1270000" cy="1270000"/>
          </a:xfrm>
        </p:grpSpPr>
        <p:pic>
          <p:nvPicPr>
            <p:cNvPr id="75" name="Shape 7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Shape 76"/>
            <p:cNvSpPr/>
            <p:nvPr/>
          </p:nvSpPr>
          <p:spPr>
            <a:xfrm>
              <a:off x="889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77" name="Shape 77"/>
          <p:cNvGrpSpPr/>
          <p:nvPr/>
        </p:nvGrpSpPr>
        <p:grpSpPr>
          <a:xfrm>
            <a:off x="2159000" y="1828800"/>
            <a:ext cx="1270001" cy="1270001"/>
            <a:chOff x="0" y="0"/>
            <a:chExt cx="1270000" cy="1270000"/>
          </a:xfrm>
        </p:grpSpPr>
        <p:pic>
          <p:nvPicPr>
            <p:cNvPr id="78" name="Shape 7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Shape 79"/>
            <p:cNvSpPr/>
            <p:nvPr/>
          </p:nvSpPr>
          <p:spPr>
            <a:xfrm>
              <a:off x="101600" y="3479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0" name="Shape 80"/>
          <p:cNvGrpSpPr/>
          <p:nvPr/>
        </p:nvGrpSpPr>
        <p:grpSpPr>
          <a:xfrm>
            <a:off x="635000" y="3340100"/>
            <a:ext cx="1270001" cy="1270001"/>
            <a:chOff x="0" y="0"/>
            <a:chExt cx="1270000" cy="1270000"/>
          </a:xfrm>
        </p:grpSpPr>
        <p:pic>
          <p:nvPicPr>
            <p:cNvPr id="81" name="Shape 8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Shape 82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3" name="Shape 83"/>
          <p:cNvGrpSpPr/>
          <p:nvPr/>
        </p:nvGrpSpPr>
        <p:grpSpPr>
          <a:xfrm>
            <a:off x="2159000" y="3340100"/>
            <a:ext cx="1270001" cy="1270001"/>
            <a:chOff x="0" y="0"/>
            <a:chExt cx="1270000" cy="1270000"/>
          </a:xfrm>
        </p:grpSpPr>
        <p:pic>
          <p:nvPicPr>
            <p:cNvPr id="84" name="Shape 8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Shape 85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6" name="Shape 86"/>
          <p:cNvGrpSpPr/>
          <p:nvPr/>
        </p:nvGrpSpPr>
        <p:grpSpPr>
          <a:xfrm>
            <a:off x="635000" y="4876800"/>
            <a:ext cx="1270001" cy="1270001"/>
            <a:chOff x="0" y="0"/>
            <a:chExt cx="1270000" cy="1270000"/>
          </a:xfrm>
        </p:grpSpPr>
        <p:pic>
          <p:nvPicPr>
            <p:cNvPr id="87" name="Shape 8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Shape 88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9" name="Shape 89"/>
          <p:cNvGrpSpPr/>
          <p:nvPr/>
        </p:nvGrpSpPr>
        <p:grpSpPr>
          <a:xfrm>
            <a:off x="2159000" y="4876800"/>
            <a:ext cx="1270001" cy="1270001"/>
            <a:chOff x="0" y="0"/>
            <a:chExt cx="1270000" cy="1270000"/>
          </a:xfrm>
        </p:grpSpPr>
        <p:pic>
          <p:nvPicPr>
            <p:cNvPr id="90" name="Shape 9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Shape 91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sp>
        <p:nvSpPr>
          <p:cNvPr id="92" name="Shape 92"/>
          <p:cNvSpPr/>
          <p:nvPr/>
        </p:nvSpPr>
        <p:spPr>
          <a:xfrm>
            <a:off x="8790781" y="1828800"/>
            <a:ext cx="3236119" cy="2032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noFill/>
          <a:ln>
            <a:noFill/>
          </a:ln>
        </p:spPr>
        <p:txBody>
          <a:bodyPr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  <p:grpSp>
        <p:nvGrpSpPr>
          <p:cNvPr id="93" name="Shape 93"/>
          <p:cNvGrpSpPr/>
          <p:nvPr/>
        </p:nvGrpSpPr>
        <p:grpSpPr>
          <a:xfrm>
            <a:off x="4051298" y="1828799"/>
            <a:ext cx="2032001" cy="2032001"/>
            <a:chOff x="0" y="0"/>
            <a:chExt cx="2032000" cy="2032000"/>
          </a:xfrm>
        </p:grpSpPr>
        <p:pic>
          <p:nvPicPr>
            <p:cNvPr id="94" name="Shape 9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Shape 95"/>
            <p:cNvSpPr/>
            <p:nvPr/>
          </p:nvSpPr>
          <p:spPr>
            <a:xfrm>
              <a:off x="1651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96" name="Shape 96"/>
            <p:cNvSpPr/>
            <p:nvPr/>
          </p:nvSpPr>
          <p:spPr>
            <a:xfrm>
              <a:off x="165100" y="4191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97" name="Shape 97"/>
          <p:cNvGrpSpPr/>
          <p:nvPr/>
        </p:nvGrpSpPr>
        <p:grpSpPr>
          <a:xfrm>
            <a:off x="6362698" y="1828799"/>
            <a:ext cx="2032001" cy="2032001"/>
            <a:chOff x="0" y="0"/>
            <a:chExt cx="2032000" cy="2032000"/>
          </a:xfrm>
        </p:grpSpPr>
        <p:pic>
          <p:nvPicPr>
            <p:cNvPr id="98" name="Shape 9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Shape 99"/>
            <p:cNvSpPr/>
            <p:nvPr/>
          </p:nvSpPr>
          <p:spPr>
            <a:xfrm>
              <a:off x="1778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0" name="Shape 100"/>
            <p:cNvSpPr/>
            <p:nvPr/>
          </p:nvSpPr>
          <p:spPr>
            <a:xfrm>
              <a:off x="177800" y="4191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1" name="Shape 101"/>
          <p:cNvGrpSpPr/>
          <p:nvPr/>
        </p:nvGrpSpPr>
        <p:grpSpPr>
          <a:xfrm>
            <a:off x="4051298" y="4114798"/>
            <a:ext cx="2032001" cy="2032001"/>
            <a:chOff x="0" y="0"/>
            <a:chExt cx="2032000" cy="2032000"/>
          </a:xfrm>
        </p:grpSpPr>
        <p:pic>
          <p:nvPicPr>
            <p:cNvPr id="102" name="Shape 10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Shape 103"/>
            <p:cNvSpPr/>
            <p:nvPr/>
          </p:nvSpPr>
          <p:spPr>
            <a:xfrm>
              <a:off x="1651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4" name="Shape 104"/>
            <p:cNvSpPr/>
            <p:nvPr/>
          </p:nvSpPr>
          <p:spPr>
            <a:xfrm>
              <a:off x="165100" y="4445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5" name="Shape 105"/>
          <p:cNvGrpSpPr/>
          <p:nvPr/>
        </p:nvGrpSpPr>
        <p:grpSpPr>
          <a:xfrm>
            <a:off x="6362698" y="4114798"/>
            <a:ext cx="2032001" cy="2032001"/>
            <a:chOff x="0" y="0"/>
            <a:chExt cx="2032000" cy="2032000"/>
          </a:xfrm>
        </p:grpSpPr>
        <p:pic>
          <p:nvPicPr>
            <p:cNvPr id="106" name="Shape 10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Shape 107"/>
            <p:cNvSpPr/>
            <p:nvPr/>
          </p:nvSpPr>
          <p:spPr>
            <a:xfrm>
              <a:off x="1778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8" name="Shape 108"/>
            <p:cNvSpPr/>
            <p:nvPr/>
          </p:nvSpPr>
          <p:spPr>
            <a:xfrm>
              <a:off x="177800" y="4445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sp>
        <p:nvSpPr>
          <p:cNvPr id="109" name="Shape 109"/>
          <p:cNvSpPr/>
          <p:nvPr/>
        </p:nvSpPr>
        <p:spPr>
          <a:xfrm>
            <a:off x="8790781" y="4114800"/>
            <a:ext cx="3236119" cy="2032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Shape 1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2" name="Shape 1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13" name="Shape 113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114" name="Shape 1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Shape 115"/>
            <p:cNvSpPr/>
            <p:nvPr/>
          </p:nvSpPr>
          <p:spPr>
            <a:xfrm>
              <a:off x="88900" y="543558"/>
              <a:ext cx="1079499" cy="23368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16" name="Shape 116"/>
          <p:cNvCxnSpPr/>
          <p:nvPr/>
        </p:nvCxnSpPr>
        <p:spPr>
          <a:xfrm rot="10800000" flipH="1">
            <a:off x="3911600" y="3243406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7" name="Shape 117"/>
          <p:cNvCxnSpPr/>
          <p:nvPr/>
        </p:nvCxnSpPr>
        <p:spPr>
          <a:xfrm rot="10800000" flipH="1">
            <a:off x="3911600" y="5381323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18" name="Shape 118"/>
          <p:cNvSpPr/>
          <p:nvPr/>
        </p:nvSpPr>
        <p:spPr>
          <a:xfrm>
            <a:off x="3911600" y="2989696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TIMING</a:t>
            </a:r>
          </a:p>
        </p:txBody>
      </p:sp>
      <p:sp>
        <p:nvSpPr>
          <p:cNvPr id="119" name="Shape 119"/>
          <p:cNvSpPr/>
          <p:nvPr/>
        </p:nvSpPr>
        <p:spPr>
          <a:xfrm>
            <a:off x="3911600" y="5114914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  <p:cxnSp>
        <p:nvCxnSpPr>
          <p:cNvPr id="120" name="Shape 120"/>
          <p:cNvCxnSpPr/>
          <p:nvPr/>
        </p:nvCxnSpPr>
        <p:spPr>
          <a:xfrm rot="10800000" flipH="1">
            <a:off x="3911600" y="2223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21" name="Shape 121"/>
          <p:cNvSpPr/>
          <p:nvPr/>
        </p:nvSpPr>
        <p:spPr>
          <a:xfrm>
            <a:off x="3911600" y="1969299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cxnSp>
        <p:nvCxnSpPr>
          <p:cNvPr id="122" name="Shape 122"/>
          <p:cNvCxnSpPr/>
          <p:nvPr/>
        </p:nvCxnSpPr>
        <p:spPr>
          <a:xfrm rot="10800000" flipH="1">
            <a:off x="3225800" y="1803658"/>
            <a:ext cx="0" cy="4430478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&amp;A">
    <p:bg>
      <p:bgPr>
        <a:solidFill>
          <a:srgbClr val="FFDB00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Shape 1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25" name="Shape 1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26" name="Shape 126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it Tickets">
    <p:bg>
      <p:bgPr>
        <a:solidFill>
          <a:srgbClr val="FFAFC0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Shape 12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29" name="Shape 12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30" name="Shape 130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EXIT TICKETS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 cop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Shape 13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34" name="Shape 13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35" name="Shape 135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136" name="Shape 1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Shape 137"/>
            <p:cNvSpPr/>
            <p:nvPr/>
          </p:nvSpPr>
          <p:spPr>
            <a:xfrm>
              <a:off x="88900" y="543558"/>
              <a:ext cx="1079499" cy="23368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38" name="Shape 138"/>
          <p:cNvCxnSpPr/>
          <p:nvPr/>
        </p:nvCxnSpPr>
        <p:spPr>
          <a:xfrm rot="10800000" flipH="1">
            <a:off x="3225800" y="1803658"/>
            <a:ext cx="0" cy="4430478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Shape 14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1" name="Shape 14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2" name="Shape 142"/>
          <p:cNvCxnSpPr/>
          <p:nvPr/>
        </p:nvCxnSpPr>
        <p:spPr>
          <a:xfrm rot="10800000" flipH="1">
            <a:off x="86233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3" name="Shape 143"/>
          <p:cNvCxnSpPr/>
          <p:nvPr/>
        </p:nvCxnSpPr>
        <p:spPr>
          <a:xfrm rot="10800000" flipH="1">
            <a:off x="6350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44" name="Shape 144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145" name="Shape 145"/>
          <p:cNvSpPr/>
          <p:nvPr/>
        </p:nvSpPr>
        <p:spPr>
          <a:xfrm>
            <a:off x="8636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45948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">
    <p:bg>
      <p:bgPr>
        <a:solidFill>
          <a:srgbClr val="1EC9C6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6" name="Shape 1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MAC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Shape 1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54" name="Shape 1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299" cy="328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MAC Book Pro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2" y="1556145"/>
            <a:ext cx="7328694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Shape 159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0" name="Shape 160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Pad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299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Shape 16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6" name="Shape 16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599" cy="408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Smart Phones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5"/>
            <a:ext cx="4043866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699" cy="551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500" cy="545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Shape 17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74" name="Shape 17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75" name="Shape 175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76" name="Shape 176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cussion">
    <p:bg>
      <p:bgPr>
        <a:solidFill>
          <a:srgbClr val="000000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Shape 18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81" name="Shape 18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82" name="Shape 182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 TIME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12030450" y="739139"/>
            <a:ext cx="345948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Image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Shape 18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6" name="Shape 18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Tex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Shape 18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9" name="Shape 18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Text w/ Source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" name="Shape 19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2" name="Shape 19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n-Bulleted Tex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" name="Shape 19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5" name="Shape 19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Shape 197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8" name="Shape 198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Text, 1 Colum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1" cy="380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buFont typeface="Merriweather Sans"/>
              <a:buChar char="‣"/>
              <a:defRPr/>
            </a:lvl2pPr>
            <a:lvl3pPr lvl="2" rtl="0">
              <a:spcBef>
                <a:spcPts val="0"/>
              </a:spcBef>
              <a:buFont typeface="Merriweather Sans"/>
              <a:buChar char="‣"/>
              <a:defRPr/>
            </a:lvl3pPr>
            <a:lvl4pPr lvl="3" rtl="0">
              <a:spcBef>
                <a:spcPts val="0"/>
              </a:spcBef>
              <a:buFont typeface="Merriweather Sans"/>
              <a:buChar char="‣"/>
              <a:defRPr/>
            </a:lvl4pPr>
            <a:lvl5pPr lvl="4" rtl="0">
              <a:spcBef>
                <a:spcPts val="0"/>
              </a:spcBef>
              <a:buFont typeface="Merriweather Sans"/>
              <a:buChar char="‣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der Rev">
    <p:bg>
      <p:bgPr>
        <a:solidFill>
          <a:srgbClr val="000000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0" name="Shape 20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01" name="Shape 20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act Info">
    <p:bg>
      <p:bgPr>
        <a:solidFill>
          <a:srgbClr val="000000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Shape 20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04" name="Shape 20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05" name="Shape 205"/>
          <p:cNvSpPr/>
          <p:nvPr/>
        </p:nvSpPr>
        <p:spPr>
          <a:xfrm>
            <a:off x="635000" y="22733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77800" marR="0" lvl="1" indent="-177800" algn="l" rtl="0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  <p:sp>
        <p:nvSpPr>
          <p:cNvPr id="206" name="Shape 206"/>
          <p:cNvSpPr/>
          <p:nvPr/>
        </p:nvSpPr>
        <p:spPr>
          <a:xfrm>
            <a:off x="635000" y="22733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77800" marR="0" lvl="1" indent="-177800" algn="l" rtl="0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" name="Shape 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" name="Shape 26"/>
          <p:cNvCxnSpPr/>
          <p:nvPr/>
        </p:nvCxnSpPr>
        <p:spPr>
          <a:xfrm rot="10800000" flipH="1">
            <a:off x="6350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7" name="Shape 27"/>
          <p:cNvCxnSpPr/>
          <p:nvPr/>
        </p:nvCxnSpPr>
        <p:spPr>
          <a:xfrm rot="10800000" flipH="1">
            <a:off x="46228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8" name="Shape 28"/>
          <p:cNvCxnSpPr/>
          <p:nvPr/>
        </p:nvCxnSpPr>
        <p:spPr>
          <a:xfrm rot="10800000" flipH="1">
            <a:off x="635000" y="57528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9" name="Shape 29"/>
          <p:cNvCxnSpPr/>
          <p:nvPr/>
        </p:nvCxnSpPr>
        <p:spPr>
          <a:xfrm>
            <a:off x="4635500" y="5753100"/>
            <a:ext cx="7731807" cy="17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0" name="Shape 30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sp>
        <p:nvSpPr>
          <p:cNvPr id="31" name="Shape 31"/>
          <p:cNvSpPr/>
          <p:nvPr/>
        </p:nvSpPr>
        <p:spPr>
          <a:xfrm>
            <a:off x="46355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</a:p>
        </p:txBody>
      </p:sp>
      <p:sp>
        <p:nvSpPr>
          <p:cNvPr id="32" name="Shape 32"/>
          <p:cNvSpPr/>
          <p:nvPr/>
        </p:nvSpPr>
        <p:spPr>
          <a:xfrm>
            <a:off x="4635500" y="5359400"/>
            <a:ext cx="7746999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33" name="Shape 33"/>
          <p:cNvSpPr/>
          <p:nvPr/>
        </p:nvSpPr>
        <p:spPr>
          <a:xfrm>
            <a:off x="635000" y="53594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" name="Shape 3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7" name="Shape 37"/>
          <p:cNvCxnSpPr/>
          <p:nvPr/>
        </p:nvCxnSpPr>
        <p:spPr>
          <a:xfrm rot="10800000" flipH="1">
            <a:off x="86233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8" name="Shape 38"/>
          <p:cNvCxnSpPr/>
          <p:nvPr/>
        </p:nvCxnSpPr>
        <p:spPr>
          <a:xfrm rot="10800000" flipH="1">
            <a:off x="6350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9" name="Shape 39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40" name="Shape 40"/>
          <p:cNvSpPr/>
          <p:nvPr/>
        </p:nvSpPr>
        <p:spPr>
          <a:xfrm>
            <a:off x="8636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MAC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hape 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Shape 4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4" name="Shape 4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299" cy="328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MAC Book Pro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2" y="1556145"/>
            <a:ext cx="7328694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hape 4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9" name="Shape 4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Pad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Shape 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299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Shape 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4" name="Shape 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599" cy="408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hape 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Shape 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2592"/>
              </a:lnSpc>
              <a:spcBef>
                <a:spcPts val="0"/>
              </a:spcBef>
              <a:defRPr/>
            </a:lvl1pPr>
            <a:lvl2pPr marL="0" marR="0" lvl="1" indent="228600" algn="l" rtl="0">
              <a:lnSpc>
                <a:spcPct val="92592"/>
              </a:lnSpc>
              <a:spcBef>
                <a:spcPts val="0"/>
              </a:spcBef>
              <a:defRPr/>
            </a:lvl2pPr>
            <a:lvl3pPr marL="0" marR="0" lvl="2" indent="457200" algn="l" rtl="0">
              <a:lnSpc>
                <a:spcPct val="92592"/>
              </a:lnSpc>
              <a:spcBef>
                <a:spcPts val="0"/>
              </a:spcBef>
              <a:defRPr/>
            </a:lvl3pPr>
            <a:lvl4pPr marL="0" marR="0" lvl="3" indent="685800" algn="l" rtl="0">
              <a:lnSpc>
                <a:spcPct val="92592"/>
              </a:lnSpc>
              <a:spcBef>
                <a:spcPts val="0"/>
              </a:spcBef>
              <a:defRPr/>
            </a:lvl4pPr>
            <a:lvl5pPr marL="0" marR="0" lvl="4" indent="914400" algn="l" rtl="0">
              <a:lnSpc>
                <a:spcPct val="92592"/>
              </a:lnSpc>
              <a:spcBef>
                <a:spcPts val="0"/>
              </a:spcBef>
              <a:defRPr/>
            </a:lvl5pPr>
            <a:lvl6pPr marL="0" marR="0" lvl="5" indent="1143000" algn="l" rtl="0">
              <a:lnSpc>
                <a:spcPct val="92592"/>
              </a:lnSpc>
              <a:spcBef>
                <a:spcPts val="0"/>
              </a:spcBef>
              <a:defRPr/>
            </a:lvl6pPr>
            <a:lvl7pPr marL="0" marR="0" lvl="6" indent="1371600" algn="l" rtl="0">
              <a:lnSpc>
                <a:spcPct val="92592"/>
              </a:lnSpc>
              <a:spcBef>
                <a:spcPts val="0"/>
              </a:spcBef>
              <a:defRPr/>
            </a:lvl7pPr>
            <a:lvl8pPr marL="0" marR="0" lvl="7" indent="1600200" algn="l" rtl="0">
              <a:lnSpc>
                <a:spcPct val="92592"/>
              </a:lnSpc>
              <a:spcBef>
                <a:spcPts val="0"/>
              </a:spcBef>
              <a:defRPr/>
            </a:lvl8pPr>
            <a:lvl9pPr marL="0" marR="0" lvl="8" indent="1828800" algn="l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1" cy="380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defRPr/>
            </a:lvl1pPr>
            <a:lvl2pPr marL="660400" marR="0" lvl="1" indent="-78740" algn="l" rtl="0">
              <a:spcBef>
                <a:spcPts val="1000"/>
              </a:spcBef>
              <a:buFont typeface="Merriweather Sans"/>
              <a:buChar char="‣"/>
              <a:defRPr/>
            </a:lvl2pPr>
            <a:lvl3pPr marL="1117600" marR="0" lvl="2" indent="-78739" algn="l" rtl="0">
              <a:spcBef>
                <a:spcPts val="1000"/>
              </a:spcBef>
              <a:buFont typeface="Merriweather Sans"/>
              <a:buChar char="‣"/>
              <a:defRPr/>
            </a:lvl3pPr>
            <a:lvl4pPr marL="1574800" marR="0" lvl="3" indent="-78739" algn="l" rtl="0">
              <a:spcBef>
                <a:spcPts val="1000"/>
              </a:spcBef>
              <a:buFont typeface="Merriweather Sans"/>
              <a:buChar char="‣"/>
              <a:defRPr/>
            </a:lvl4pPr>
            <a:lvl5pPr marL="2032000" marR="0" lvl="4" indent="-78739" algn="l" rtl="0">
              <a:spcBef>
                <a:spcPts val="1000"/>
              </a:spcBef>
              <a:buFont typeface="Merriweather Sans"/>
              <a:buChar char="‣"/>
              <a:defRPr/>
            </a:lvl5pPr>
            <a:lvl6pPr marL="2654300" marR="0" lvl="5" indent="-78739" algn="l" rtl="0">
              <a:spcBef>
                <a:spcPts val="1000"/>
              </a:spcBef>
              <a:buFont typeface="Arial"/>
              <a:buChar char="•"/>
              <a:defRPr/>
            </a:lvl6pPr>
            <a:lvl7pPr marL="3009900" marR="0" lvl="6" indent="-78739" algn="l" rtl="0">
              <a:spcBef>
                <a:spcPts val="1000"/>
              </a:spcBef>
              <a:buFont typeface="Arial"/>
              <a:buChar char="•"/>
              <a:defRPr/>
            </a:lvl7pPr>
            <a:lvl8pPr marL="3365500" marR="0" lvl="7" indent="-78740" algn="l" rtl="0">
              <a:spcBef>
                <a:spcPts val="1000"/>
              </a:spcBef>
              <a:buFont typeface="Arial"/>
              <a:buChar char="•"/>
              <a:defRPr/>
            </a:lvl8pPr>
            <a:lvl9pPr marL="3721100" marR="0" lvl="8" indent="-78740" algn="l" rtl="0">
              <a:spcBef>
                <a:spcPts val="100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interactive/2012/11/02/us/politics/paths-to-the-white-house.html?_r=0" TargetMode="External"/><Relationship Id="rId4" Type="http://schemas.openxmlformats.org/officeDocument/2006/relationships/hyperlink" Target="http://www.informationisbeautiful.net/visualizations/who-old-are-you/" TargetMode="External"/><Relationship Id="rId5" Type="http://schemas.openxmlformats.org/officeDocument/2006/relationships/hyperlink" Target="http://projects.fivethirtyeight.com/2015-nfl-predictions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solidFill>
                  <a:srgbClr val="E52123"/>
                </a:solidFill>
                <a:latin typeface="Oswald"/>
                <a:ea typeface="Oswald"/>
                <a:cs typeface="Oswald"/>
                <a:sym typeface="Oswald"/>
              </a:rPr>
              <a:t>FOR INSTRUCTOR PURPOSES ONLY </a:t>
            </a:r>
          </a:p>
        </p:txBody>
      </p:sp>
      <p:sp>
        <p:nvSpPr>
          <p:cNvPr id="212" name="Shape 212"/>
          <p:cNvSpPr/>
          <p:nvPr/>
        </p:nvSpPr>
        <p:spPr>
          <a:xfrm>
            <a:off x="635000" y="1442225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INSTRUCTOR NOTES</a:t>
            </a:r>
            <a:r>
              <a:rPr lang="en-US" sz="3200" b="1">
                <a:solidFill>
                  <a:srgbClr val="E52123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</a:p>
        </p:txBody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35006" y="194025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03200" algn="l" rtl="0">
              <a:spcBef>
                <a:spcPts val="0"/>
              </a:spcBef>
              <a:buSzPct val="7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Insert Text Here</a:t>
            </a:r>
          </a:p>
          <a:p>
            <a:pPr marR="0" lvl="0" algn="l" rtl="0">
              <a:spcBef>
                <a:spcPts val="100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Access to EIRs: office hours, in class support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Exit Tickets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Mid-Course Feedback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End of Course Feedback</a:t>
            </a:r>
          </a:p>
        </p:txBody>
      </p:sp>
      <p:sp>
        <p:nvSpPr>
          <p:cNvPr id="270" name="Shape 270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FEEDBACK/SUPPORT</a:t>
            </a:r>
          </a:p>
        </p:txBody>
      </p:sp>
      <p:pic>
        <p:nvPicPr>
          <p:cNvPr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225" y="2773077"/>
            <a:ext cx="7721698" cy="3283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GA GRADUATION REQUIREMENTS</a:t>
            </a:r>
          </a:p>
        </p:txBody>
      </p:sp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69870"/>
            <a:ext cx="13004800" cy="2962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FOREVER AND EVER</a:t>
            </a:r>
          </a:p>
        </p:txBody>
      </p:sp>
      <p:pic>
        <p:nvPicPr>
          <p:cNvPr id="283" name="Shape 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62" y="1576675"/>
            <a:ext cx="12832676" cy="502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289" name="Shape 289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WHAT IS DATA SCIENCE?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WHAT IS DATA SCIENCE?</a:t>
            </a:r>
          </a:p>
        </p:txBody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 set of tools and techniques for data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Interdisciplinary problem-solving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Application of scientific techniques to                                                   </a:t>
            </a:r>
          </a:p>
          <a:p>
            <a:pPr marR="0" lvl="0" algn="l" rtl="0">
              <a:spcBef>
                <a:spcPts val="0"/>
              </a:spcBef>
              <a:buNone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practical problems</a:t>
            </a:r>
          </a:p>
          <a:p>
            <a:pPr marR="0" lvl="0" algn="l" rtl="0">
              <a:spcBef>
                <a:spcPts val="100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4225" y="1590375"/>
            <a:ext cx="5622775" cy="53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WHO USES DATA SCIENCE?</a:t>
            </a:r>
          </a:p>
        </p:txBody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03" name="Shape 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525" y="1211212"/>
            <a:ext cx="4322425" cy="2161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Shape 3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6400" y="1856343"/>
            <a:ext cx="4322425" cy="87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7400" y="3621071"/>
            <a:ext cx="4666675" cy="291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Shape 3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6221" y="3826787"/>
            <a:ext cx="3502773" cy="250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Shape 3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07000" y="3213100"/>
            <a:ext cx="2590800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WHO USES DATA SCIENCE?</a:t>
            </a:r>
          </a:p>
        </p:txBody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4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383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4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Can you think of others?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Data Science involves a variety of roles, not just one.</a:t>
            </a:r>
          </a:p>
        </p:txBody>
      </p:sp>
      <p:sp>
        <p:nvSpPr>
          <p:cNvPr id="319" name="Shape 319"/>
          <p:cNvSpPr/>
          <p:nvPr/>
        </p:nvSpPr>
        <p:spPr>
          <a:xfrm>
            <a:off x="635000" y="736600"/>
            <a:ext cx="11734806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WHAT ARE THE ROLES IN DATA SCIENCE?</a:t>
            </a:r>
          </a:p>
        </p:txBody>
      </p:sp>
      <p:pic>
        <p:nvPicPr>
          <p:cNvPr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124" y="2650900"/>
            <a:ext cx="10448574" cy="351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35006" y="11472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Data Science involves a variety of skill sets, not just one.</a:t>
            </a:r>
          </a:p>
        </p:txBody>
      </p:sp>
      <p:sp>
        <p:nvSpPr>
          <p:cNvPr id="326" name="Shape 326"/>
          <p:cNvSpPr/>
          <p:nvPr/>
        </p:nvSpPr>
        <p:spPr>
          <a:xfrm>
            <a:off x="635000" y="715575"/>
            <a:ext cx="11734806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WHAT ARE THE ROLES IN DATA SCIENCE?</a:t>
            </a:r>
          </a:p>
        </p:txBody>
      </p:sp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500" y="2319250"/>
            <a:ext cx="6962975" cy="478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35003" y="1292775"/>
            <a:ext cx="52419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These roles prioritize different                                                                                    skill sets.</a:t>
            </a:r>
          </a:p>
          <a:p>
            <a:pPr lvl="0" rtl="0">
              <a:spcBef>
                <a:spcPts val="0"/>
              </a:spcBef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However, all roles involve some                                                                         part of each skillset.</a:t>
            </a:r>
          </a:p>
          <a:p>
            <a:pPr lvl="0" rtl="0">
              <a:spcBef>
                <a:spcPts val="0"/>
              </a:spcBef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Where are your strengths and weaknesses?</a:t>
            </a:r>
          </a:p>
        </p:txBody>
      </p:sp>
      <p:sp>
        <p:nvSpPr>
          <p:cNvPr id="333" name="Shape 333"/>
          <p:cNvSpPr/>
          <p:nvPr/>
        </p:nvSpPr>
        <p:spPr>
          <a:xfrm>
            <a:off x="635000" y="736600"/>
            <a:ext cx="11758612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WHAT ARE THE ROLES IN DATA SCIENCE?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6206" y="1236663"/>
            <a:ext cx="6337406" cy="6065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solidFill>
                  <a:srgbClr val="E52123"/>
                </a:solidFill>
                <a:latin typeface="Oswald"/>
                <a:ea typeface="Oswald"/>
                <a:cs typeface="Oswald"/>
                <a:sym typeface="Oswald"/>
              </a:rPr>
              <a:t>FOR INSTRUCTOR PURPOSES ONLY </a:t>
            </a:r>
          </a:p>
        </p:txBody>
      </p:sp>
      <p:sp>
        <p:nvSpPr>
          <p:cNvPr id="219" name="Shape 219"/>
          <p:cNvSpPr/>
          <p:nvPr/>
        </p:nvSpPr>
        <p:spPr>
          <a:xfrm>
            <a:off x="635000" y="1442225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MATERIALS</a:t>
            </a:r>
            <a:r>
              <a:rPr lang="en-US" sz="3200" b="1">
                <a:solidFill>
                  <a:srgbClr val="E52123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</a:p>
        </p:txBody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35006" y="194025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03200" algn="l" rtl="0">
              <a:spcBef>
                <a:spcPts val="0"/>
              </a:spcBef>
              <a:buSzPct val="7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Insert Text Here</a:t>
            </a:r>
          </a:p>
          <a:p>
            <a:pPr marR="0" lvl="0" algn="l" rtl="0">
              <a:spcBef>
                <a:spcPts val="100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QUIZ</a:t>
            </a:r>
          </a:p>
        </p:txBody>
      </p:sp>
      <p:sp>
        <p:nvSpPr>
          <p:cNvPr id="340" name="Shape 340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DATA SCIENCE BASELINE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Shape 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Shape 346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7" name="Shape 347"/>
          <p:cNvSpPr/>
          <p:nvPr/>
        </p:nvSpPr>
        <p:spPr>
          <a:xfrm>
            <a:off x="2961475" y="2224348"/>
            <a:ext cx="7559399" cy="38367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457200" marR="0" lvl="0" indent="-342900" algn="l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AutoNum type="arabicPeriod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Form groups of three.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Answer the following questions.  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True or False:  Gender (coded male=0, female=1) is a continuous variable.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According to the table on the next slide, BMI is the _____</a:t>
            </a:r>
          </a:p>
          <a:p>
            <a:pPr marL="1371600" lvl="2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romanL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Outcome</a:t>
            </a:r>
          </a:p>
          <a:p>
            <a:pPr marL="1371600" lvl="2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romanL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Predictor</a:t>
            </a:r>
          </a:p>
          <a:p>
            <a:pPr marL="1371600" lvl="2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romanL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Covariate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Draw a normal distribution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True or False:  Linear regression is an unsupervised learning algorithm.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is a hypothesis test?</a:t>
            </a:r>
          </a:p>
        </p:txBody>
      </p:sp>
      <p:sp>
        <p:nvSpPr>
          <p:cNvPr id="348" name="Shape 348"/>
          <p:cNvSpPr/>
          <p:nvPr/>
        </p:nvSpPr>
        <p:spPr>
          <a:xfrm>
            <a:off x="2989800" y="1776149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>
                <a:latin typeface="Oswald"/>
                <a:ea typeface="Oswald"/>
                <a:cs typeface="Oswald"/>
                <a:sym typeface="Oswald"/>
              </a:rPr>
              <a:t>DIRECTIONS  (10 minutes)</a:t>
            </a:r>
          </a:p>
        </p:txBody>
      </p:sp>
      <p:cxnSp>
        <p:nvCxnSpPr>
          <p:cNvPr id="349" name="Shape 349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50" name="Shape 350"/>
          <p:cNvSpPr/>
          <p:nvPr/>
        </p:nvSpPr>
        <p:spPr>
          <a:xfrm>
            <a:off x="635000" y="736600"/>
            <a:ext cx="11744794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ACTIVITY: DATA SCIENCE BASELINE QUIZ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Shape 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Shape 356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7" name="Shape 357"/>
          <p:cNvSpPr/>
          <p:nvPr/>
        </p:nvSpPr>
        <p:spPr>
          <a:xfrm>
            <a:off x="2961475" y="2224348"/>
            <a:ext cx="7559399" cy="38367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8" name="Shape 358"/>
          <p:cNvSpPr/>
          <p:nvPr/>
        </p:nvSpPr>
        <p:spPr>
          <a:xfrm>
            <a:off x="2989800" y="1776149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359" name="Shape 359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60" name="Shape 360"/>
          <p:cNvSpPr/>
          <p:nvPr/>
        </p:nvSpPr>
        <p:spPr>
          <a:xfrm>
            <a:off x="635000" y="736600"/>
            <a:ext cx="11758163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ACTIVITY: DATA SCIENCE BASELINE QUIZ</a:t>
            </a:r>
          </a:p>
        </p:txBody>
      </p:sp>
      <p:pic>
        <p:nvPicPr>
          <p:cNvPr id="361" name="Shape 3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6575" y="1350925"/>
            <a:ext cx="8079625" cy="5844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367" name="Shape 367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THE DATA SCIENCE WORKFLOW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 methodology for doing Data Science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Similar to the scientific method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Helps produce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reliable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reproducible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results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Reliable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:  Accurate findings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Reproducible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:  Others can follow your steps and get the same results</a:t>
            </a:r>
          </a:p>
        </p:txBody>
      </p:sp>
      <p:sp>
        <p:nvSpPr>
          <p:cNvPr id="373" name="Shape 373"/>
          <p:cNvSpPr/>
          <p:nvPr/>
        </p:nvSpPr>
        <p:spPr>
          <a:xfrm>
            <a:off x="635000" y="736600"/>
            <a:ext cx="11734806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 steps: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Identify the problem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Acquire the data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Parse the data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Mine the data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Refine the data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Build a data model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Present the results</a:t>
            </a:r>
          </a:p>
        </p:txBody>
      </p:sp>
      <p:sp>
        <p:nvSpPr>
          <p:cNvPr id="379" name="Shape 379"/>
          <p:cNvSpPr/>
          <p:nvPr/>
        </p:nvSpPr>
        <p:spPr>
          <a:xfrm>
            <a:off x="635000" y="736600"/>
            <a:ext cx="11734806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380" name="Shape 3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4000" y="1272925"/>
            <a:ext cx="4264698" cy="564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87" name="Shape 3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999" y="1932014"/>
            <a:ext cx="11734798" cy="34384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379"/>
          <p:cNvSpPr/>
          <p:nvPr/>
        </p:nvSpPr>
        <p:spPr>
          <a:xfrm>
            <a:off x="635000" y="736600"/>
            <a:ext cx="11734806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94" name="Shape 394"/>
          <p:cNvPicPr preferRelativeResize="0"/>
          <p:nvPr/>
        </p:nvPicPr>
        <p:blipFill rotWithShape="1">
          <a:blip r:embed="rId3">
            <a:alphaModFix/>
          </a:blip>
          <a:srcRect l="367" r="367"/>
          <a:stretch/>
        </p:blipFill>
        <p:spPr>
          <a:xfrm>
            <a:off x="634999" y="1932014"/>
            <a:ext cx="11734798" cy="343847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379"/>
          <p:cNvSpPr/>
          <p:nvPr/>
        </p:nvSpPr>
        <p:spPr>
          <a:xfrm>
            <a:off x="635000" y="736600"/>
            <a:ext cx="11734806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01" name="Shape 401"/>
          <p:cNvPicPr preferRelativeResize="0"/>
          <p:nvPr/>
        </p:nvPicPr>
        <p:blipFill rotWithShape="1">
          <a:blip r:embed="rId3">
            <a:alphaModFix/>
          </a:blip>
          <a:srcRect l="3497" r="3488"/>
          <a:stretch/>
        </p:blipFill>
        <p:spPr>
          <a:xfrm>
            <a:off x="635000" y="1931999"/>
            <a:ext cx="11734800" cy="343851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379"/>
          <p:cNvSpPr/>
          <p:nvPr/>
        </p:nvSpPr>
        <p:spPr>
          <a:xfrm>
            <a:off x="635000" y="736600"/>
            <a:ext cx="11734806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08" name="Shape 408"/>
          <p:cNvPicPr preferRelativeResize="0"/>
          <p:nvPr/>
        </p:nvPicPr>
        <p:blipFill rotWithShape="1">
          <a:blip r:embed="rId3">
            <a:alphaModFix/>
          </a:blip>
          <a:srcRect l="4103" r="4094"/>
          <a:stretch/>
        </p:blipFill>
        <p:spPr>
          <a:xfrm>
            <a:off x="634999" y="1932025"/>
            <a:ext cx="11734797" cy="343844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379"/>
          <p:cNvSpPr/>
          <p:nvPr/>
        </p:nvSpPr>
        <p:spPr>
          <a:xfrm>
            <a:off x="635000" y="736600"/>
            <a:ext cx="11734806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solidFill>
                  <a:srgbClr val="E52123"/>
                </a:solidFill>
                <a:latin typeface="Oswald"/>
                <a:ea typeface="Oswald"/>
                <a:cs typeface="Oswald"/>
                <a:sym typeface="Oswald"/>
              </a:rPr>
              <a:t>FOR INSTRUCTOR PURPOSES ONLY </a:t>
            </a:r>
          </a:p>
        </p:txBody>
      </p:sp>
      <p:sp>
        <p:nvSpPr>
          <p:cNvPr id="226" name="Shape 226"/>
          <p:cNvSpPr/>
          <p:nvPr/>
        </p:nvSpPr>
        <p:spPr>
          <a:xfrm>
            <a:off x="635000" y="1442225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PRE-WORK</a:t>
            </a:r>
            <a:r>
              <a:rPr lang="en-US" sz="3200" b="1">
                <a:solidFill>
                  <a:srgbClr val="E52123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</a:p>
        </p:txBody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35006" y="194025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03200" algn="l" rtl="0">
              <a:spcBef>
                <a:spcPts val="0"/>
              </a:spcBef>
              <a:buSzPct val="7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Insert Text Here</a:t>
            </a:r>
          </a:p>
          <a:p>
            <a:pPr marR="0" lvl="0" algn="l" rtl="0">
              <a:spcBef>
                <a:spcPts val="100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15" name="Shape 415"/>
          <p:cNvPicPr preferRelativeResize="0"/>
          <p:nvPr/>
        </p:nvPicPr>
        <p:blipFill rotWithShape="1">
          <a:blip r:embed="rId3">
            <a:alphaModFix/>
          </a:blip>
          <a:srcRect l="777" r="777"/>
          <a:stretch/>
        </p:blipFill>
        <p:spPr>
          <a:xfrm>
            <a:off x="635000" y="1932025"/>
            <a:ext cx="11734800" cy="34384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379"/>
          <p:cNvSpPr/>
          <p:nvPr/>
        </p:nvSpPr>
        <p:spPr>
          <a:xfrm>
            <a:off x="635000" y="736600"/>
            <a:ext cx="11734806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22" name="Shape 422"/>
          <p:cNvPicPr preferRelativeResize="0"/>
          <p:nvPr/>
        </p:nvPicPr>
        <p:blipFill rotWithShape="1">
          <a:blip r:embed="rId3">
            <a:alphaModFix/>
          </a:blip>
          <a:srcRect l="4767" r="4767"/>
          <a:stretch/>
        </p:blipFill>
        <p:spPr>
          <a:xfrm>
            <a:off x="634999" y="1932012"/>
            <a:ext cx="11734800" cy="343847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379"/>
          <p:cNvSpPr/>
          <p:nvPr/>
        </p:nvSpPr>
        <p:spPr>
          <a:xfrm>
            <a:off x="635000" y="736600"/>
            <a:ext cx="11734806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29" name="Shape 429"/>
          <p:cNvPicPr preferRelativeResize="0"/>
          <p:nvPr/>
        </p:nvPicPr>
        <p:blipFill rotWithShape="1">
          <a:blip r:embed="rId3">
            <a:alphaModFix/>
          </a:blip>
          <a:srcRect l="1978" r="1987"/>
          <a:stretch/>
        </p:blipFill>
        <p:spPr>
          <a:xfrm>
            <a:off x="635000" y="1932025"/>
            <a:ext cx="11734799" cy="343845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379"/>
          <p:cNvSpPr/>
          <p:nvPr/>
        </p:nvSpPr>
        <p:spPr>
          <a:xfrm>
            <a:off x="635000" y="736600"/>
            <a:ext cx="11734806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>
            <a:spLocks noGrp="1"/>
          </p:cNvSpPr>
          <p:nvPr>
            <p:ph type="body" idx="1"/>
          </p:nvPr>
        </p:nvSpPr>
        <p:spPr>
          <a:xfrm>
            <a:off x="634999" y="1292775"/>
            <a:ext cx="88773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Problem Statement:  “</a:t>
            </a:r>
            <a:r>
              <a:rPr lang="en-US" sz="28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Using Planet Express customer data from January 3001-3005, determine how likely previous customers are to request a repeat delivery using demographic information (profession, company size, location) and previous delivery data (days since last delivery, number of total deliveries).”</a:t>
            </a:r>
          </a:p>
        </p:txBody>
      </p:sp>
      <p:sp>
        <p:nvSpPr>
          <p:cNvPr id="435" name="Shape 435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FUTURAMA EXAMPLE</a:t>
            </a:r>
          </a:p>
        </p:txBody>
      </p:sp>
      <p:pic>
        <p:nvPicPr>
          <p:cNvPr id="436" name="Shape 4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2300" y="1745662"/>
            <a:ext cx="2857500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Shape 437"/>
          <p:cNvSpPr txBox="1">
            <a:spLocks noGrp="1"/>
          </p:cNvSpPr>
          <p:nvPr>
            <p:ph type="body" idx="2"/>
          </p:nvPr>
        </p:nvSpPr>
        <p:spPr>
          <a:xfrm>
            <a:off x="635000" y="4671075"/>
            <a:ext cx="11734800" cy="2379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203200" marR="0" lvl="0" indent="-256540" algn="l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We can use the Data Science workflow to work through this problem.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Identify the business/product objectives.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Identify and hypothesize goals and criteria for success.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Create a set of questions to help you identify the correct data set.</a:t>
            </a:r>
          </a:p>
        </p:txBody>
      </p:sp>
      <p:sp>
        <p:nvSpPr>
          <p:cNvPr id="443" name="Shape 443"/>
          <p:cNvSpPr/>
          <p:nvPr/>
        </p:nvSpPr>
        <p:spPr>
          <a:xfrm>
            <a:off x="635000" y="736600"/>
            <a:ext cx="11734806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FUTURAMA EXAMPLE:  IDENTIFY THE PROBLEM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Ideal data vs. data that is available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Learn about limitations of the data.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What data is available for this example?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What kind of questions might we want to ask about the data?</a:t>
            </a:r>
          </a:p>
        </p:txBody>
      </p:sp>
      <p:sp>
        <p:nvSpPr>
          <p:cNvPr id="449" name="Shape 449"/>
          <p:cNvSpPr/>
          <p:nvPr/>
        </p:nvSpPr>
        <p:spPr>
          <a:xfrm>
            <a:off x="635000" y="736600"/>
            <a:ext cx="11734806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FUTURAMA EXAMPLE:  ACQUIRE THE DATA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Questions to ask about the data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Is there enough data?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Does it appropriately align with the question/problem statement?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Can the dataset be trusted?  How was it collected?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Is this dataset aggregated?  Can we use the aggregation or do we need to get it pre-aggregated?</a:t>
            </a:r>
          </a:p>
        </p:txBody>
      </p:sp>
      <p:sp>
        <p:nvSpPr>
          <p:cNvPr id="455" name="Shape 455"/>
          <p:cNvSpPr/>
          <p:nvPr/>
        </p:nvSpPr>
        <p:spPr>
          <a:xfrm>
            <a:off x="635000" y="736600"/>
            <a:ext cx="11734806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FUTURAMA EXAMPLE:  ACQUIRE THE DATA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Secondary data = we didn’t directly collect it ourselves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Example data dictionary</a:t>
            </a:r>
          </a:p>
        </p:txBody>
      </p:sp>
      <p:sp>
        <p:nvSpPr>
          <p:cNvPr id="461" name="Shape 461"/>
          <p:cNvSpPr/>
          <p:nvPr/>
        </p:nvSpPr>
        <p:spPr>
          <a:xfrm>
            <a:off x="635000" y="736600"/>
            <a:ext cx="11734806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FUTURAMA EXAMPLE:  PARSE THE DATA</a:t>
            </a:r>
          </a:p>
        </p:txBody>
      </p:sp>
      <p:graphicFrame>
        <p:nvGraphicFramePr>
          <p:cNvPr id="462" name="Shape 462"/>
          <p:cNvGraphicFramePr/>
          <p:nvPr/>
        </p:nvGraphicFramePr>
        <p:xfrm>
          <a:off x="622750" y="3204475"/>
          <a:ext cx="12078800" cy="3626970"/>
        </p:xfrm>
        <a:graphic>
          <a:graphicData uri="http://schemas.openxmlformats.org/drawingml/2006/table">
            <a:tbl>
              <a:tblPr>
                <a:noFill/>
                <a:tableStyleId>{3A933755-A6EA-4FBD-81DA-5A93F43A6428}</a:tableStyleId>
              </a:tblPr>
              <a:tblGrid>
                <a:gridCol w="3629275"/>
                <a:gridCol w="4181550"/>
                <a:gridCol w="4267975"/>
              </a:tblGrid>
              <a:tr h="60960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Variable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Description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Type of Variable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Profession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Title of the account owner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Categorical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Company Size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1- small, 2- medium, 3- large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Categorical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Location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Planet of the company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Categorical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Days Since Last Delivery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Integer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Continuous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Number of Deliveries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Integer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Continuous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Questions to ask while parsing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Is there documentation for the data?  Is there a data dictionary?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What kind of filtering, sorting, or simple visualizations can help understand the data?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What information is contained in the data?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What data types are the variables?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Are there outliers?  Are there trends?</a:t>
            </a:r>
          </a:p>
        </p:txBody>
      </p:sp>
      <p:sp>
        <p:nvSpPr>
          <p:cNvPr id="468" name="Shape 468"/>
          <p:cNvSpPr/>
          <p:nvPr/>
        </p:nvSpPr>
        <p:spPr>
          <a:xfrm>
            <a:off x="635000" y="736600"/>
            <a:ext cx="11734806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FUTURAMA EXAMPLE:  PARSE THE DATA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Think about sampling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Get to know the data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Explore outliers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Address missing values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Derive new variables (i.e. columns)</a:t>
            </a:r>
          </a:p>
        </p:txBody>
      </p:sp>
      <p:sp>
        <p:nvSpPr>
          <p:cNvPr id="474" name="Shape 474"/>
          <p:cNvSpPr/>
          <p:nvPr/>
        </p:nvSpPr>
        <p:spPr>
          <a:xfrm>
            <a:off x="635000" y="736600"/>
            <a:ext cx="11734806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FUTURAMA EXAMPLE:  MINE THE DATA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/>
        </p:nvSpPr>
        <p:spPr>
          <a:xfrm>
            <a:off x="635000" y="5778500"/>
            <a:ext cx="11734800" cy="863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1428"/>
              </a:lnSpc>
              <a:spcBef>
                <a:spcPts val="0"/>
              </a:spcBef>
              <a:buSzPct val="25000"/>
              <a:buNone/>
            </a:pPr>
            <a:r>
              <a:rPr lang="en-US" sz="2800" b="0" i="1" u="none" strike="noStrike" cap="none">
                <a:solidFill>
                  <a:srgbClr val="E52123"/>
                </a:solidFill>
                <a:latin typeface="Georgia"/>
                <a:ea typeface="Georgia"/>
                <a:cs typeface="Georgia"/>
                <a:sym typeface="Georgia"/>
              </a:rPr>
              <a:t>Insert Instructor Name</a:t>
            </a:r>
          </a:p>
          <a:p>
            <a:pPr marL="0" marR="0" lvl="0" indent="0" algn="l" rtl="0">
              <a:lnSpc>
                <a:spcPct val="121428"/>
              </a:lnSpc>
              <a:spcBef>
                <a:spcPts val="0"/>
              </a:spcBef>
              <a:buSzPct val="25000"/>
              <a:buNone/>
            </a:pPr>
            <a:r>
              <a:rPr lang="en-US" sz="2800" b="0" i="1" u="none" strike="noStrike" cap="none">
                <a:solidFill>
                  <a:srgbClr val="EAEAEA"/>
                </a:solidFill>
                <a:latin typeface="Georgia"/>
                <a:ea typeface="Georgia"/>
                <a:cs typeface="Georgia"/>
                <a:sym typeface="Georgia"/>
              </a:rPr>
              <a:t>Title, Company </a:t>
            </a:r>
          </a:p>
        </p:txBody>
      </p:sp>
      <p:sp>
        <p:nvSpPr>
          <p:cNvPr id="233" name="Shape 233"/>
          <p:cNvSpPr/>
          <p:nvPr/>
        </p:nvSpPr>
        <p:spPr>
          <a:xfrm>
            <a:off x="635000" y="1574800"/>
            <a:ext cx="11734800" cy="3721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</a:t>
            </a:r>
          </a:p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DATA SCIENCE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/>
          <p:nvPr/>
        </p:nvSpPr>
        <p:spPr>
          <a:xfrm>
            <a:off x="635000" y="736600"/>
            <a:ext cx="11734806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FUTURAMA EXAMPLE:  MINE THE DATA</a:t>
            </a:r>
          </a:p>
        </p:txBody>
      </p:sp>
      <p:sp>
        <p:nvSpPr>
          <p:cNvPr id="480" name="Shape 480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Common steps while mining the data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Sample the data with appropriate methodology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Explore outliers and null values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Format and clean the data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Determine how to address missing values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Format and combine data; aggregate and derive new columns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>
            <a:spLocks noGrp="1"/>
          </p:cNvSpPr>
          <p:nvPr>
            <p:ph type="body" idx="1"/>
          </p:nvPr>
        </p:nvSpPr>
        <p:spPr>
          <a:xfrm>
            <a:off x="635006" y="102122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Use statistics and visualization to identify trends 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Example of basic statistics</a:t>
            </a:r>
          </a:p>
        </p:txBody>
      </p:sp>
      <p:sp>
        <p:nvSpPr>
          <p:cNvPr id="486" name="Shape 486"/>
          <p:cNvSpPr/>
          <p:nvPr/>
        </p:nvSpPr>
        <p:spPr>
          <a:xfrm>
            <a:off x="635000" y="736600"/>
            <a:ext cx="11734806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FUTURAMA EXAMPLE:  REFINE THE DATA</a:t>
            </a:r>
          </a:p>
        </p:txBody>
      </p:sp>
      <p:graphicFrame>
        <p:nvGraphicFramePr>
          <p:cNvPr id="487" name="Shape 487"/>
          <p:cNvGraphicFramePr/>
          <p:nvPr/>
        </p:nvGraphicFramePr>
        <p:xfrm>
          <a:off x="2059987" y="2962675"/>
          <a:ext cx="9262975" cy="3908975"/>
        </p:xfrm>
        <a:graphic>
          <a:graphicData uri="http://schemas.openxmlformats.org/drawingml/2006/table">
            <a:tbl>
              <a:tblPr>
                <a:noFill/>
                <a:tableStyleId>{3A933755-A6EA-4FBD-81DA-5A93F43A6428}</a:tableStyleId>
              </a:tblPr>
              <a:tblGrid>
                <a:gridCol w="4304000"/>
                <a:gridCol w="4958975"/>
              </a:tblGrid>
              <a:tr h="5584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Variable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Mean (STD) or Frequency (%)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84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Number of Deliveries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50.0 (10)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84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Earth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50 (10%)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84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Amphibios 9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100 (20%)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84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Bogad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100 (20%)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84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Colgate 8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100 (20%)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84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Other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150 (30%)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Descriptive stats help refine by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Identifying trends and outliers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Deciding how to deal with outliers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Applying descriptive and inferential statistics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Determining visualization techniques for different data types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Transforming data</a:t>
            </a:r>
          </a:p>
        </p:txBody>
      </p:sp>
      <p:sp>
        <p:nvSpPr>
          <p:cNvPr id="493" name="Shape 493"/>
          <p:cNvSpPr/>
          <p:nvPr/>
        </p:nvSpPr>
        <p:spPr>
          <a:xfrm>
            <a:off x="635000" y="736600"/>
            <a:ext cx="11734806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FUTURAMA EXAMPLE:  REFINE THE DATA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Select a model based upon the outcome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Example model statement:  “</a:t>
            </a:r>
            <a:r>
              <a:rPr lang="en-US" sz="28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We completed a logistic regression using Statsmodels v. XX. We calculated the probability of a customer placing another order with Planet Express.”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Steps for model building</a:t>
            </a:r>
          </a:p>
        </p:txBody>
      </p:sp>
      <p:sp>
        <p:nvSpPr>
          <p:cNvPr id="499" name="Shape 499"/>
          <p:cNvSpPr/>
          <p:nvPr/>
        </p:nvSpPr>
        <p:spPr>
          <a:xfrm>
            <a:off x="635000" y="736600"/>
            <a:ext cx="11734806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FUTURAMA EXAMPLE:  CREATE A DATA MODEL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 steps for model building are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Select the appropriate model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Build the model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Evaluate and refine the model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Predict outcomes and action items</a:t>
            </a:r>
          </a:p>
        </p:txBody>
      </p:sp>
      <p:sp>
        <p:nvSpPr>
          <p:cNvPr id="505" name="Shape 505"/>
          <p:cNvSpPr/>
          <p:nvPr/>
        </p:nvSpPr>
        <p:spPr>
          <a:xfrm>
            <a:off x="635000" y="736600"/>
            <a:ext cx="11734806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FUTURAMA EXAMPLE:  CREATE A DATA MODEL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You have to effectively communicate your results for them to matter!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Ranges from a simple email to a complex web graphic.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Make sure to consider your audience.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 presentation for fellow data scientists will be drastically different from a presentation for an executive.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11" name="Shape 511"/>
          <p:cNvSpPr/>
          <p:nvPr/>
        </p:nvSpPr>
        <p:spPr>
          <a:xfrm>
            <a:off x="635000" y="736600"/>
            <a:ext cx="11734806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FUTURAMA EXAMPLE:  PRESENT THE RESULTS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Key factors of a good presentation include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Summarize findings with narrative and storytelling techniques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Refine your visualizations for broader comprehension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Present both limitations and assumptions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Determine the integrity of your analyses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Consider the degree of disclosure for various stakeholders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Test and evaluate the effectiveness of your presentation beforehand</a:t>
            </a:r>
          </a:p>
        </p:txBody>
      </p:sp>
      <p:sp>
        <p:nvSpPr>
          <p:cNvPr id="517" name="Shape 517"/>
          <p:cNvSpPr/>
          <p:nvPr/>
        </p:nvSpPr>
        <p:spPr>
          <a:xfrm>
            <a:off x="635000" y="736600"/>
            <a:ext cx="11734806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FUTURAMA EXAMPLE:  PRESENT THE RESULTS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Example presentations and infographics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512 Paths to the White House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Who Old Are You?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5"/>
              </a:rPr>
              <a:t>2015 NFL Predictions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23" name="Shape 523"/>
          <p:cNvSpPr/>
          <p:nvPr/>
        </p:nvSpPr>
        <p:spPr>
          <a:xfrm>
            <a:off x="635000" y="736600"/>
            <a:ext cx="11734806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FUTURAMA EXAMPLE:  PRESENT THE RESULTS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GUIDED PRACTICE</a:t>
            </a:r>
          </a:p>
        </p:txBody>
      </p:sp>
      <p:sp>
        <p:nvSpPr>
          <p:cNvPr id="529" name="Shape 529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DATA SCIENCE WORK FLOW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/>
          <p:nvPr/>
        </p:nvSpPr>
        <p:spPr>
          <a:xfrm>
            <a:off x="2961475" y="2224350"/>
            <a:ext cx="7559399" cy="3429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457200" marR="0" lvl="0" indent="-342900" algn="l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AutoNum type="arabicPeriod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Divide into 4 groups, each located at a whiteboard.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18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IDENTIFY</a:t>
            </a: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 Each group should develop 1 research question they would like to know about their classmates.  Create a hypothesis to your question. Don’t share your question yet! (5 minutes)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ACQUIRE</a:t>
            </a: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 Rotate from group to group to collect data for your hypothesis.  Have other students write or tally their answers on the whiteboard.  (10 minutes)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PRESENT</a:t>
            </a: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 Communicate the results of your analysis to the class. (10 minutes)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Create a narrative to summarize your findings.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Provide a basic visualization for easy comprehension.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Choose one student to present for the group.</a:t>
            </a:r>
          </a:p>
        </p:txBody>
      </p:sp>
      <p:pic>
        <p:nvPicPr>
          <p:cNvPr id="535" name="Shape 5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Shape 536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37" name="Shape 537"/>
          <p:cNvSpPr/>
          <p:nvPr/>
        </p:nvSpPr>
        <p:spPr>
          <a:xfrm>
            <a:off x="3052744" y="62495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Presentation of the results</a:t>
            </a:r>
          </a:p>
        </p:txBody>
      </p:sp>
      <p:sp>
        <p:nvSpPr>
          <p:cNvPr id="538" name="Shape 538"/>
          <p:cNvSpPr/>
          <p:nvPr/>
        </p:nvSpPr>
        <p:spPr>
          <a:xfrm>
            <a:off x="2989800" y="58568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</a:p>
        </p:txBody>
      </p:sp>
      <p:sp>
        <p:nvSpPr>
          <p:cNvPr id="539" name="Shape 539"/>
          <p:cNvSpPr/>
          <p:nvPr/>
        </p:nvSpPr>
        <p:spPr>
          <a:xfrm>
            <a:off x="2989800" y="1776149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>
                <a:latin typeface="Oswald"/>
                <a:ea typeface="Oswald"/>
                <a:cs typeface="Oswald"/>
                <a:sym typeface="Oswald"/>
              </a:rPr>
              <a:t>DIRECTIONS  (25 minutes)</a:t>
            </a:r>
          </a:p>
        </p:txBody>
      </p:sp>
      <p:cxnSp>
        <p:nvCxnSpPr>
          <p:cNvPr id="540" name="Shape 540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41" name="Shape 541"/>
          <p:cNvSpPr/>
          <p:nvPr/>
        </p:nvSpPr>
        <p:spPr>
          <a:xfrm>
            <a:off x="635000" y="736600"/>
            <a:ext cx="11758163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ACTIVITY: DATA SCIENCE WORKFLOW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WELCOME TO DATA SCIENCE</a:t>
            </a:r>
          </a:p>
        </p:txBody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35006" y="194025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Describe the roles and components of a successful learning environment</a:t>
            </a:r>
          </a:p>
          <a:p>
            <a:pPr marL="203200" lvl="0" indent="-25654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Define data science and the data science workflow</a:t>
            </a:r>
          </a:p>
          <a:p>
            <a:pPr marL="203200" lvl="0" indent="-25654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Apply the data science workflow to meet your classmates</a:t>
            </a:r>
          </a:p>
          <a:p>
            <a:pPr marL="203200" lvl="0" indent="-25654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Setup your development environment and review python basics</a:t>
            </a:r>
          </a:p>
          <a:p>
            <a:pPr marR="0" lvl="0" algn="l" rtl="0">
              <a:spcBef>
                <a:spcPts val="100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lang="en-US" sz="5400" b="1">
                <a:latin typeface="Oswald"/>
                <a:ea typeface="Oswald"/>
                <a:cs typeface="Oswald"/>
                <a:sym typeface="Oswald"/>
              </a:rPr>
              <a:t>LEARNING OBJECTIVES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DEMO</a:t>
            </a:r>
          </a:p>
        </p:txBody>
      </p:sp>
      <p:sp>
        <p:nvSpPr>
          <p:cNvPr id="547" name="Shape 547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ENVIRONMENT SETUP 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35006" y="14536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Brief intro of tools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Environment setup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Create a Github account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Install Python 2.7 and Anaconda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Practice Python syntax, Terminal commands, and Pandas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iPython Notebook test and Python review</a:t>
            </a:r>
          </a:p>
          <a:p>
            <a:pPr marR="0" lvl="0" algn="l" rtl="0">
              <a:spcBef>
                <a:spcPts val="100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3" name="Shape 55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DEV ENVIRONMENT SETUP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 txBox="1">
            <a:spLocks noGrp="1"/>
          </p:cNvSpPr>
          <p:nvPr>
            <p:ph type="body" idx="1"/>
          </p:nvPr>
        </p:nvSpPr>
        <p:spPr>
          <a:xfrm>
            <a:off x="635006" y="14536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Test your new setup using the lesson 1 starter code available at </a:t>
            </a:r>
            <a:r>
              <a:rPr lang="en-US" sz="2800" i="1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/lessons/lesson-1/code/starter-code/lesson1-starter-code.ipynb</a:t>
            </a:r>
            <a:r>
              <a:rPr lang="en-US" sz="28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in the Github repo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Ask your classmates and instructor for help if you have problems!</a:t>
            </a:r>
          </a:p>
        </p:txBody>
      </p:sp>
      <p:sp>
        <p:nvSpPr>
          <p:cNvPr id="559" name="Shape 559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DEV ENVIRONMENT SETUP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CONCLUSION</a:t>
            </a:r>
          </a:p>
        </p:txBody>
      </p:sp>
      <p:sp>
        <p:nvSpPr>
          <p:cNvPr id="565" name="Shape 565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REVIEW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>
            <a:spLocks noGrp="1"/>
          </p:cNvSpPr>
          <p:nvPr>
            <p:ph type="body" idx="1"/>
          </p:nvPr>
        </p:nvSpPr>
        <p:spPr>
          <a:xfrm>
            <a:off x="635006" y="14536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You should now be able to answer the following questions: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What is Data Science?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What is the Data Science workflow?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How can you have a successful learning experience at GA?</a:t>
            </a:r>
          </a:p>
        </p:txBody>
      </p:sp>
      <p:sp>
        <p:nvSpPr>
          <p:cNvPr id="571" name="Shape 57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CONCLUSION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2123"/>
        </a:solid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DATA SCIENCE</a:t>
            </a:r>
          </a:p>
        </p:txBody>
      </p:sp>
      <p:sp>
        <p:nvSpPr>
          <p:cNvPr id="577" name="Shape 577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BEFORE NEXT CLASS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BEFORE NEXT CLASS</a:t>
            </a:r>
          </a:p>
        </p:txBody>
      </p:sp>
      <p:sp>
        <p:nvSpPr>
          <p:cNvPr id="583" name="Shape 583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lang="en-US" sz="5400" b="1">
                <a:latin typeface="Oswald"/>
                <a:ea typeface="Oswald"/>
                <a:cs typeface="Oswald"/>
                <a:sym typeface="Oswald"/>
              </a:rPr>
              <a:t>DUE DATE</a:t>
            </a:r>
          </a:p>
        </p:txBody>
      </p:sp>
      <p:sp>
        <p:nvSpPr>
          <p:cNvPr id="584" name="Shape 584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Project: Begin work on Project 1</a:t>
            </a:r>
          </a:p>
          <a:p>
            <a:pPr marR="0" lvl="0" algn="l" rtl="0">
              <a:spcBef>
                <a:spcPts val="1000"/>
              </a:spcBef>
              <a:buNone/>
            </a:pP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00"/>
        </a:solidFill>
        <a:effectLst/>
      </p:bgPr>
    </p:bg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/>
          <p:nvPr/>
        </p:nvSpPr>
        <p:spPr>
          <a:xfrm>
            <a:off x="635000" y="1473200"/>
            <a:ext cx="11734800" cy="1612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90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Q &amp; A</a:t>
            </a:r>
          </a:p>
        </p:txBody>
      </p:sp>
      <p:cxnSp>
        <p:nvCxnSpPr>
          <p:cNvPr id="590" name="Shape 590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591" name="Shape 59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592" name="Shape 592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lang="en-US" sz="2800" b="1">
                <a:latin typeface="Oswald"/>
                <a:ea typeface="Oswald"/>
                <a:cs typeface="Oswald"/>
                <a:sym typeface="Oswald"/>
              </a:rPr>
              <a:t>WELCOME TO DATA SCIENCE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FC0"/>
        </a:solidFill>
        <a:effectLst/>
      </p:bgPr>
    </p:bg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/>
          <p:nvPr/>
        </p:nvSpPr>
        <p:spPr>
          <a:xfrm>
            <a:off x="635000" y="1473200"/>
            <a:ext cx="11734800" cy="1612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90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EXIT TICKET </a:t>
            </a:r>
          </a:p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None/>
            </a:pPr>
            <a:endParaRPr sz="90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598" name="Shape 598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599" name="Shape 599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600" name="Shape 600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114285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WELCOME TO DATA SCIENCE</a:t>
            </a:r>
          </a:p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buNone/>
            </a:pPr>
            <a:endParaRPr sz="2800"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01" name="Shape 601"/>
          <p:cNvSpPr/>
          <p:nvPr/>
        </p:nvSpPr>
        <p:spPr>
          <a:xfrm>
            <a:off x="3113900" y="4078875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lang="en-US" sz="2800" b="1">
                <a:latin typeface="Oswald"/>
                <a:ea typeface="Oswald"/>
                <a:cs typeface="Oswald"/>
                <a:sym typeface="Oswald"/>
              </a:rPr>
              <a:t>DON’T FORGET TO FILL OUT YOUR EXIT TICKET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2123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DATA SCIENCE</a:t>
            </a:r>
          </a:p>
        </p:txBody>
      </p:sp>
      <p:sp>
        <p:nvSpPr>
          <p:cNvPr id="246" name="Shape 246"/>
          <p:cNvSpPr/>
          <p:nvPr/>
        </p:nvSpPr>
        <p:spPr>
          <a:xfrm>
            <a:off x="635000" y="1473200"/>
            <a:ext cx="11734800" cy="280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PRE-WORK 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PRE-WORK REVIEW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35006" y="9580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Define basic data types used in object-oriented programming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Recall the Python syntax for lists, dictionaries, and functions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Create files and navigate directories using the command line interface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/>
        </p:nvSpPr>
        <p:spPr>
          <a:xfrm>
            <a:off x="635000" y="736600"/>
            <a:ext cx="10160000" cy="431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DATA SCIENCE</a:t>
            </a:r>
          </a:p>
        </p:txBody>
      </p:sp>
      <p:sp>
        <p:nvSpPr>
          <p:cNvPr id="258" name="Shape 258"/>
          <p:cNvSpPr/>
          <p:nvPr/>
        </p:nvSpPr>
        <p:spPr>
          <a:xfrm>
            <a:off x="635000" y="1473200"/>
            <a:ext cx="11734800" cy="280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GA!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WELCOME TO GA!</a:t>
            </a:r>
          </a:p>
        </p:txBody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General Assembly is a global community of individuals empowered to pursue the work we love.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General Assembly’s mission is to build our community by transforming millions of thinkers into creators.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1529</Words>
  <Application>Microsoft Macintosh PowerPoint</Application>
  <PresentationFormat>Custom</PresentationFormat>
  <Paragraphs>363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0" baseType="lpstr">
      <vt:lpstr>Oswald</vt:lpstr>
      <vt:lpstr>White</vt:lpstr>
      <vt:lpstr>PowerPoint Presentation</vt:lpstr>
      <vt:lpstr>PowerPoint Presentation</vt:lpstr>
      <vt:lpstr>PowerPoint Presentation</vt:lpstr>
      <vt:lpstr>PowerPoint Presentation</vt:lpstr>
      <vt:lpstr>LEARNING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DUE DATE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Brandon Burroughs</cp:lastModifiedBy>
  <cp:revision>2</cp:revision>
  <dcterms:modified xsi:type="dcterms:W3CDTF">2016-01-10T23:23:32Z</dcterms:modified>
</cp:coreProperties>
</file>